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image" Target="../media/image1.jp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g"/><Relationship Id="rId9" Type="http://schemas.openxmlformats.org/officeDocument/2006/relationships/oleObject" Target="file:///C:\ESTADISTICAS\CEPEX\2016\Cierre\Torta%20importador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75"/>
      <c:rotY val="112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948301462317211E-2"/>
          <c:y val="7.1731030226116058E-2"/>
          <c:w val="0.81494473190851147"/>
          <c:h val="0.92826896637920264"/>
        </c:manualLayout>
      </c:layout>
      <c:pie3DChart>
        <c:varyColors val="1"/>
        <c:ser>
          <c:idx val="0"/>
          <c:order val="0"/>
          <c:spPr>
            <a:solidFill>
              <a:schemeClr val="accent1"/>
            </a:solidFill>
            <a:ln w="12700">
              <a:solidFill>
                <a:schemeClr val="bg1"/>
              </a:solidFill>
            </a:ln>
            <a:scene3d>
              <a:camera prst="orthographicFront"/>
              <a:lightRig rig="chilly" dir="t"/>
            </a:scene3d>
            <a:sp3d>
              <a:bevelB/>
            </a:sp3d>
          </c:spPr>
          <c:dPt>
            <c:idx val="0"/>
            <c:bubble3D val="0"/>
            <c:spPr>
              <a:gradFill flip="none" rotWithShape="1">
                <a:gsLst>
                  <a:gs pos="0">
                    <a:srgbClr val="0070C0"/>
                  </a:gs>
                  <a:gs pos="73000">
                    <a:srgbClr val="0070C0"/>
                  </a:gs>
                  <a:gs pos="100000">
                    <a:schemeClr val="bg1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2700">
                <a:solidFill>
                  <a:schemeClr val="bg1"/>
                </a:solidFill>
              </a:ln>
              <a:scene3d>
                <a:camera prst="orthographicFront"/>
                <a:lightRig rig="chilly" dir="t"/>
              </a:scene3d>
              <a:sp3d>
                <a:bevelB/>
              </a:sp3d>
            </c:spPr>
          </c:dPt>
          <c:dPt>
            <c:idx val="1"/>
            <c:bubble3D val="0"/>
            <c:spPr>
              <a:blipFill>
                <a:blip xmlns:r="http://schemas.openxmlformats.org/officeDocument/2006/relationships" r:embed="rId1"/>
                <a:stretch>
                  <a:fillRect/>
                </a:stretch>
              </a:blipFill>
              <a:ln w="12700">
                <a:solidFill>
                  <a:schemeClr val="bg1"/>
                </a:solidFill>
              </a:ln>
              <a:scene3d>
                <a:camera prst="orthographicFront"/>
                <a:lightRig rig="chilly" dir="t"/>
              </a:scene3d>
              <a:sp3d>
                <a:bevelB/>
              </a:sp3d>
            </c:spPr>
          </c:dPt>
          <c:dPt>
            <c:idx val="2"/>
            <c:bubble3D val="0"/>
            <c:spPr>
              <a:blipFill>
                <a:blip xmlns:r="http://schemas.openxmlformats.org/officeDocument/2006/relationships" r:embed="rId2"/>
                <a:stretch>
                  <a:fillRect/>
                </a:stretch>
              </a:blipFill>
              <a:ln w="12700">
                <a:solidFill>
                  <a:schemeClr val="bg1"/>
                </a:solidFill>
              </a:ln>
              <a:scene3d>
                <a:camera prst="orthographicFront"/>
                <a:lightRig rig="chilly" dir="t"/>
              </a:scene3d>
              <a:sp3d>
                <a:bevelB/>
              </a:sp3d>
            </c:spPr>
          </c:dPt>
          <c:dPt>
            <c:idx val="3"/>
            <c:bubble3D val="0"/>
            <c:spPr>
              <a:blipFill>
                <a:blip xmlns:r="http://schemas.openxmlformats.org/officeDocument/2006/relationships" r:embed="rId3"/>
                <a:stretch>
                  <a:fillRect/>
                </a:stretch>
              </a:blipFill>
              <a:ln w="12700">
                <a:solidFill>
                  <a:schemeClr val="bg1"/>
                </a:solidFill>
              </a:ln>
              <a:scene3d>
                <a:camera prst="orthographicFront"/>
                <a:lightRig rig="chilly" dir="t"/>
              </a:scene3d>
              <a:sp3d>
                <a:bevelB/>
              </a:sp3d>
            </c:spPr>
          </c:dPt>
          <c:dPt>
            <c:idx val="4"/>
            <c:bubble3D val="0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  <a:ln w="12700">
                <a:solidFill>
                  <a:schemeClr val="bg1"/>
                </a:solidFill>
              </a:ln>
              <a:scene3d>
                <a:camera prst="orthographicFront"/>
                <a:lightRig rig="chilly" dir="t"/>
              </a:scene3d>
              <a:sp3d>
                <a:bevelB/>
              </a:sp3d>
            </c:spPr>
          </c:dPt>
          <c:dPt>
            <c:idx val="5"/>
            <c:bubble3D val="0"/>
            <c:spPr>
              <a:blipFill>
                <a:blip xmlns:r="http://schemas.openxmlformats.org/officeDocument/2006/relationships" r:embed="rId5"/>
                <a:stretch>
                  <a:fillRect/>
                </a:stretch>
              </a:blipFill>
              <a:ln w="12700">
                <a:solidFill>
                  <a:schemeClr val="bg1"/>
                </a:solidFill>
              </a:ln>
              <a:scene3d>
                <a:camera prst="orthographicFront"/>
                <a:lightRig rig="chilly" dir="t"/>
              </a:scene3d>
              <a:sp3d>
                <a:bevelB/>
              </a:sp3d>
            </c:spPr>
          </c:dPt>
          <c:dPt>
            <c:idx val="6"/>
            <c:bubble3D val="0"/>
            <c:spPr>
              <a:blipFill>
                <a:blip xmlns:r="http://schemas.openxmlformats.org/officeDocument/2006/relationships" r:embed="rId6"/>
                <a:stretch>
                  <a:fillRect/>
                </a:stretch>
              </a:blipFill>
              <a:ln w="12700">
                <a:solidFill>
                  <a:schemeClr val="bg1"/>
                </a:solidFill>
              </a:ln>
              <a:scene3d>
                <a:camera prst="orthographicFront"/>
                <a:lightRig rig="chilly" dir="t"/>
              </a:scene3d>
              <a:sp3d>
                <a:bevelB/>
              </a:sp3d>
            </c:spPr>
          </c:dPt>
          <c:dPt>
            <c:idx val="7"/>
            <c:bubble3D val="0"/>
            <c:spPr>
              <a:blipFill>
                <a:blip xmlns:r="http://schemas.openxmlformats.org/officeDocument/2006/relationships" r:embed="rId7"/>
                <a:stretch>
                  <a:fillRect/>
                </a:stretch>
              </a:blipFill>
              <a:ln w="12700">
                <a:solidFill>
                  <a:schemeClr val="bg1"/>
                </a:solidFill>
              </a:ln>
              <a:scene3d>
                <a:camera prst="orthographicFront"/>
                <a:lightRig rig="chilly" dir="t"/>
              </a:scene3d>
              <a:sp3d>
                <a:bevelB/>
              </a:sp3d>
            </c:spPr>
          </c:dPt>
          <c:dPt>
            <c:idx val="8"/>
            <c:bubble3D val="0"/>
            <c:spPr>
              <a:blipFill>
                <a:blip xmlns:r="http://schemas.openxmlformats.org/officeDocument/2006/relationships" r:embed="rId8"/>
                <a:stretch>
                  <a:fillRect/>
                </a:stretch>
              </a:blipFill>
              <a:ln w="12700">
                <a:solidFill>
                  <a:schemeClr val="bg1"/>
                </a:solidFill>
              </a:ln>
              <a:scene3d>
                <a:camera prst="orthographicFront"/>
                <a:lightRig rig="chilly" dir="t"/>
              </a:scene3d>
              <a:sp3d>
                <a:bevelB/>
              </a:sp3d>
            </c:spPr>
          </c:dPt>
          <c:dLbls>
            <c:dLbl>
              <c:idx val="0"/>
              <c:layout>
                <c:manualLayout>
                  <c:x val="9.0110336207973998E-2"/>
                  <c:y val="-3.7918801816439612E-2"/>
                </c:manualLayout>
              </c:layout>
              <c:spPr/>
              <c:txPr>
                <a:bodyPr/>
                <a:lstStyle/>
                <a:p>
                  <a:pPr>
                    <a:defRPr sz="1000" b="1">
                      <a:solidFill>
                        <a:sysClr val="windowText" lastClr="000000"/>
                      </a:solidFill>
                      <a:latin typeface="+mn-lt"/>
                      <a:cs typeface="Arial" pitchFamily="34" charset="0"/>
                    </a:defRPr>
                  </a:pPr>
                  <a:endParaRPr lang="es-E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425841769778778E-2"/>
                  <c:y val="0.2470499520893221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3741782277215346E-2"/>
                  <c:y val="-4.1826021747281466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712935883014624E-2"/>
                  <c:y val="-7.4163646210890308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6.1642294713160854E-3"/>
                  <c:y val="1.6647502395533892E-2"/>
                </c:manualLayout>
              </c:layout>
              <c:spPr>
                <a:gradFill>
                  <a:gsLst>
                    <a:gs pos="0">
                      <a:schemeClr val="bg1"/>
                    </a:gs>
                    <a:gs pos="73000">
                      <a:schemeClr val="bg1"/>
                    </a:gs>
                    <a:gs pos="100000">
                      <a:schemeClr val="bg1"/>
                    </a:gs>
                  </a:gsLst>
                  <a:lin ang="5400000" scaled="0"/>
                </a:gradFill>
              </c:spPr>
              <c:txPr>
                <a:bodyPr/>
                <a:lstStyle/>
                <a:p>
                  <a:pPr>
                    <a:defRPr sz="1000" b="1">
                      <a:latin typeface="+mn-lt"/>
                      <a:cs typeface="Arial" pitchFamily="34" charset="0"/>
                    </a:defRPr>
                  </a:pPr>
                  <a:endParaRPr lang="es-E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1237395325584302E-2"/>
                  <c:y val="2.763112944215306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"/>
                  <c:y val="3.745844269466321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"/>
                  <c:y val="3.083385410157063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1.120359955005624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 b="1">
                    <a:latin typeface="+mn-lt"/>
                    <a:cs typeface="Arial" pitchFamily="34" charset="0"/>
                  </a:defRPr>
                </a:pPr>
                <a:endParaRPr lang="es-E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cat>
            <c:strRef>
              <c:f>Hoja2!$B$9:$B$17</c:f>
              <c:strCache>
                <c:ptCount val="9"/>
                <c:pt idx="0">
                  <c:v>Resto del mundo</c:v>
                </c:pt>
                <c:pt idx="1">
                  <c:v>China </c:v>
                </c:pt>
                <c:pt idx="2">
                  <c:v>Sudáfrica</c:v>
                </c:pt>
                <c:pt idx="3">
                  <c:v>Chile</c:v>
                </c:pt>
                <c:pt idx="4">
                  <c:v>Rusia</c:v>
                </c:pt>
                <c:pt idx="5">
                  <c:v>UE</c:v>
                </c:pt>
                <c:pt idx="6">
                  <c:v>E Arabes</c:v>
                </c:pt>
                <c:pt idx="7">
                  <c:v>Angola</c:v>
                </c:pt>
                <c:pt idx="8">
                  <c:v>Hong Kong</c:v>
                </c:pt>
              </c:strCache>
            </c:strRef>
          </c:cat>
          <c:val>
            <c:numRef>
              <c:f>Hoja2!$C$9:$C$17</c:f>
              <c:numCache>
                <c:formatCode>0%</c:formatCode>
                <c:ptCount val="9"/>
                <c:pt idx="0">
                  <c:v>0.28000000000000003</c:v>
                </c:pt>
                <c:pt idx="1">
                  <c:v>0.28696809548026048</c:v>
                </c:pt>
                <c:pt idx="2">
                  <c:v>0.10966742999540237</c:v>
                </c:pt>
                <c:pt idx="3">
                  <c:v>7.1778256664547457E-2</c:v>
                </c:pt>
                <c:pt idx="4">
                  <c:v>7.0818567297743731E-2</c:v>
                </c:pt>
                <c:pt idx="5">
                  <c:v>4.7299554188122032E-2</c:v>
                </c:pt>
                <c:pt idx="6">
                  <c:v>4.707387789256505E-2</c:v>
                </c:pt>
                <c:pt idx="7">
                  <c:v>4.6531529338812092E-2</c:v>
                </c:pt>
                <c:pt idx="8">
                  <c:v>4.1602292236136151E-2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spPr>
    <a:noFill/>
    <a:ln cmpd="sng">
      <a:noFill/>
    </a:ln>
    <a:scene3d>
      <a:camera prst="orthographicFront"/>
      <a:lightRig rig="threePt" dir="t"/>
    </a:scene3d>
    <a:sp3d prstMaterial="flat"/>
  </c:spPr>
  <c:externalData r:id="rId9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FC1E-E8AD-46F3-9ED6-E15B9DD36A58}" type="datetimeFigureOut">
              <a:rPr lang="es-ES" smtClean="0"/>
              <a:t>02/03/2017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0FFE0-3369-435C-8D0C-916FCC68CF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426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FC1E-E8AD-46F3-9ED6-E15B9DD36A58}" type="datetimeFigureOut">
              <a:rPr lang="es-ES" smtClean="0"/>
              <a:t>02/03/2017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0FFE0-3369-435C-8D0C-916FCC68CF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3535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FC1E-E8AD-46F3-9ED6-E15B9DD36A58}" type="datetimeFigureOut">
              <a:rPr lang="es-ES" smtClean="0"/>
              <a:t>02/03/2017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0FFE0-3369-435C-8D0C-916FCC68CF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7686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FC1E-E8AD-46F3-9ED6-E15B9DD36A58}" type="datetimeFigureOut">
              <a:rPr lang="es-ES" smtClean="0"/>
              <a:t>02/03/2017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0FFE0-3369-435C-8D0C-916FCC68CF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3680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FC1E-E8AD-46F3-9ED6-E15B9DD36A58}" type="datetimeFigureOut">
              <a:rPr lang="es-ES" smtClean="0"/>
              <a:t>02/03/2017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0FFE0-3369-435C-8D0C-916FCC68CF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2505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FC1E-E8AD-46F3-9ED6-E15B9DD36A58}" type="datetimeFigureOut">
              <a:rPr lang="es-ES" smtClean="0"/>
              <a:t>02/03/2017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0FFE0-3369-435C-8D0C-916FCC68CF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2906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FC1E-E8AD-46F3-9ED6-E15B9DD36A58}" type="datetimeFigureOut">
              <a:rPr lang="es-ES" smtClean="0"/>
              <a:t>02/03/2017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0FFE0-3369-435C-8D0C-916FCC68CF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799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FC1E-E8AD-46F3-9ED6-E15B9DD36A58}" type="datetimeFigureOut">
              <a:rPr lang="es-ES" smtClean="0"/>
              <a:t>02/03/2017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0FFE0-3369-435C-8D0C-916FCC68CF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503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FC1E-E8AD-46F3-9ED6-E15B9DD36A58}" type="datetimeFigureOut">
              <a:rPr lang="es-ES" smtClean="0"/>
              <a:t>02/03/2017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0FFE0-3369-435C-8D0C-916FCC68CF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9397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FC1E-E8AD-46F3-9ED6-E15B9DD36A58}" type="datetimeFigureOut">
              <a:rPr lang="es-ES" smtClean="0"/>
              <a:t>02/03/2017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0FFE0-3369-435C-8D0C-916FCC68CF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8128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FC1E-E8AD-46F3-9ED6-E15B9DD36A58}" type="datetimeFigureOut">
              <a:rPr lang="es-ES" smtClean="0"/>
              <a:t>02/03/2017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0FFE0-3369-435C-8D0C-916FCC68CF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4017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3FC1E-E8AD-46F3-9ED6-E15B9DD36A58}" type="datetimeFigureOut">
              <a:rPr lang="es-ES" smtClean="0"/>
              <a:t>02/03/2017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0FFE0-3369-435C-8D0C-916FCC68CF0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6058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7115490"/>
              </p:ext>
            </p:extLst>
          </p:nvPr>
        </p:nvGraphicFramePr>
        <p:xfrm>
          <a:off x="1043608" y="521296"/>
          <a:ext cx="7056783" cy="6336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251520" y="188640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Exportación de carne aviar: principales destinos año 2016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35969242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49</Words>
  <Application>Microsoft Office PowerPoint</Application>
  <PresentationFormat>Presentación en pantalla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Sofia</dc:creator>
  <cp:lastModifiedBy>Sofia</cp:lastModifiedBy>
  <cp:revision>1</cp:revision>
  <dcterms:created xsi:type="dcterms:W3CDTF">2017-03-02T20:46:45Z</dcterms:created>
  <dcterms:modified xsi:type="dcterms:W3CDTF">2017-03-02T20:55:44Z</dcterms:modified>
</cp:coreProperties>
</file>